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activeX/activeX1.xml" ContentType="application/vnd.ms-office.activeX+xml"/>
  <Override PartName="/ppt/activeX/activeX1.bin" ContentType="application/vnd.ms-office.activeX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FF00"/>
    <a:srgbClr val="FF0000"/>
    <a:srgbClr val="6600FF"/>
    <a:srgbClr val="0000FF"/>
    <a:srgbClr val="CC9900"/>
    <a:srgbClr val="FF99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270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5512D11C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B5DC0-68F9-4237-8B81-8E7B05AAE2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2058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E927C-55ED-47F3-9954-7059AE1A2F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5621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9D36F-B7D5-4B6B-A718-C9E050A83B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1660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6C3B9E0-7713-4808-807D-B5475627E4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9192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3CE028-5F4E-4E6E-965E-5E525A05EC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2242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86879-706C-45EE-AA5B-7BCFAAE5D0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848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A4C6F7-440D-4BAF-B1C0-5150832A908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6704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4FA4D-830D-47B8-98A0-1EE5BF88394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7793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F08B-6BB5-4F74-BF16-AE853A7FCA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7385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D3898-3D92-4D6A-BCB1-74ED8BF2FF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6383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E1F027-5E6E-4729-A9C9-83D8A0862E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3262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B0CF75-63AE-46BC-950D-3CB2949596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180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34ED75D-CF88-4133-8EEA-4CCE14F646D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rees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196975"/>
            <a:ext cx="7772400" cy="1470025"/>
          </a:xfrm>
        </p:spPr>
        <p:txBody>
          <a:bodyPr/>
          <a:lstStyle/>
          <a:p>
            <a:endParaRPr lang="ru-RU" altLang="ru-RU" b="1" dirty="0">
              <a:solidFill>
                <a:srgbClr val="FF33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altLang="ru-RU" b="1" dirty="0" smtClean="0">
                <a:solidFill>
                  <a:srgbClr val="FF3300"/>
                </a:solidFill>
              </a:rPr>
              <a:t>Тема: </a:t>
            </a:r>
            <a:r>
              <a:rPr lang="ru-RU" altLang="ru-RU" b="1" dirty="0" err="1" smtClean="0">
                <a:solidFill>
                  <a:srgbClr val="FF3300"/>
                </a:solidFill>
              </a:rPr>
              <a:t>Бәбәк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err="1" smtClean="0">
                <a:solidFill>
                  <a:srgbClr val="FF3300"/>
                </a:solidFill>
              </a:rPr>
              <a:t>һәм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err="1" smtClean="0">
                <a:solidFill>
                  <a:srgbClr val="FF3300"/>
                </a:solidFill>
              </a:rPr>
              <a:t>бөреләр</a:t>
            </a:r>
            <a:endParaRPr lang="ru-RU" altLang="ru-RU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trees6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588"/>
            <a:ext cx="9144000" cy="6859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err="1" smtClean="0">
                <a:solidFill>
                  <a:srgbClr val="FF9933"/>
                </a:solidFill>
              </a:rPr>
              <a:t>Дәреснең</a:t>
            </a:r>
            <a:r>
              <a:rPr lang="ru-RU" altLang="ru-RU" b="1" dirty="0" smtClean="0">
                <a:solidFill>
                  <a:srgbClr val="FF9933"/>
                </a:solidFill>
              </a:rPr>
              <a:t> </a:t>
            </a:r>
            <a:r>
              <a:rPr lang="ru-RU" altLang="ru-RU" b="1" dirty="0" err="1" smtClean="0">
                <a:solidFill>
                  <a:srgbClr val="FF9933"/>
                </a:solidFill>
              </a:rPr>
              <a:t>максаты</a:t>
            </a:r>
            <a:endParaRPr lang="ru-RU" altLang="ru-RU" b="1" dirty="0">
              <a:solidFill>
                <a:srgbClr val="FF9933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989138"/>
            <a:ext cx="8388350" cy="4525962"/>
          </a:xfrm>
        </p:spPr>
        <p:txBody>
          <a:bodyPr/>
          <a:lstStyle/>
          <a:p>
            <a:r>
              <a:rPr lang="ru-RU" altLang="ru-RU" sz="3600" b="1" dirty="0" err="1" smtClean="0">
                <a:solidFill>
                  <a:srgbClr val="FF9900"/>
                </a:solidFill>
              </a:rPr>
              <a:t>Бәбәк</a:t>
            </a:r>
            <a:r>
              <a:rPr lang="ru-RU" altLang="ru-RU" sz="36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3600" b="1" dirty="0" err="1" smtClean="0">
                <a:solidFill>
                  <a:srgbClr val="FF9900"/>
                </a:solidFill>
              </a:rPr>
              <a:t>төзелеше</a:t>
            </a:r>
            <a:endParaRPr lang="ru-RU" altLang="ru-RU" sz="3600" b="1" dirty="0">
              <a:solidFill>
                <a:srgbClr val="FF9900"/>
              </a:solidFill>
            </a:endParaRPr>
          </a:p>
          <a:p>
            <a:r>
              <a:rPr lang="ru-RU" altLang="ru-RU" sz="3600" b="1" dirty="0" err="1" smtClean="0">
                <a:solidFill>
                  <a:srgbClr val="FF9900"/>
                </a:solidFill>
              </a:rPr>
              <a:t>Яфракларның</a:t>
            </a:r>
            <a:r>
              <a:rPr lang="ru-RU" altLang="ru-RU" sz="36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3600" b="1" dirty="0" err="1" smtClean="0">
                <a:solidFill>
                  <a:srgbClr val="FF9900"/>
                </a:solidFill>
              </a:rPr>
              <a:t>урнашу</a:t>
            </a:r>
            <a:r>
              <a:rPr lang="ru-RU" altLang="ru-RU" sz="36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3600" b="1" dirty="0" err="1" smtClean="0">
                <a:solidFill>
                  <a:srgbClr val="FF9900"/>
                </a:solidFill>
              </a:rPr>
              <a:t>үзенчәлеге</a:t>
            </a:r>
            <a:endParaRPr lang="ru-RU" altLang="ru-RU" sz="3600" b="1" dirty="0">
              <a:solidFill>
                <a:srgbClr val="FF9900"/>
              </a:solidFill>
            </a:endParaRPr>
          </a:p>
          <a:p>
            <a:r>
              <a:rPr lang="ru-RU" altLang="ru-RU" sz="3600" b="1" dirty="0" err="1" smtClean="0">
                <a:solidFill>
                  <a:srgbClr val="FF9900"/>
                </a:solidFill>
              </a:rPr>
              <a:t>Бөреләрнең</a:t>
            </a:r>
            <a:r>
              <a:rPr lang="ru-RU" altLang="ru-RU" sz="36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3600" b="1" dirty="0" err="1" smtClean="0">
                <a:solidFill>
                  <a:srgbClr val="FF9900"/>
                </a:solidFill>
              </a:rPr>
              <a:t>төзелеше</a:t>
            </a:r>
            <a:endParaRPr lang="ru-RU" altLang="ru-RU" sz="3600" b="1" dirty="0">
              <a:solidFill>
                <a:srgbClr val="FF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9651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Line 6"/>
          <p:cNvSpPr>
            <a:spLocks noChangeShapeType="1"/>
          </p:cNvSpPr>
          <p:nvPr/>
        </p:nvSpPr>
        <p:spPr bwMode="auto">
          <a:xfrm flipH="1">
            <a:off x="1835150" y="1341438"/>
            <a:ext cx="800100" cy="5699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 flipH="1">
            <a:off x="4284663" y="1196975"/>
            <a:ext cx="0" cy="457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6011863" y="1341438"/>
            <a:ext cx="91440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116013" y="0"/>
            <a:ext cx="7272337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74638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400" dirty="0">
                <a:cs typeface="Times New Roman" pitchFamily="18" charset="0"/>
              </a:rPr>
              <a:t>                                  </a:t>
            </a:r>
            <a:r>
              <a:rPr lang="ru-RU" altLang="ru-RU" sz="4800" b="1" dirty="0">
                <a:solidFill>
                  <a:srgbClr val="FF3300"/>
                </a:solidFill>
                <a:cs typeface="Times New Roman" pitchFamily="18" charset="0"/>
              </a:rPr>
              <a:t>Листорасположение</a:t>
            </a:r>
            <a:endParaRPr lang="ru-RU" altLang="ru-RU" sz="4800" b="1" dirty="0">
              <a:solidFill>
                <a:srgbClr val="FF3300"/>
              </a:solidFill>
            </a:endParaRPr>
          </a:p>
          <a:p>
            <a:pPr eaLnBrk="0" hangingPunct="0"/>
            <a:endParaRPr lang="ru-RU" altLang="ru-RU" sz="4800" b="1" dirty="0">
              <a:solidFill>
                <a:srgbClr val="FF3300"/>
              </a:solidFill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1196975"/>
            <a:ext cx="9144000" cy="128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74638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dirty="0"/>
              <a:t/>
            </a:r>
            <a:br>
              <a:rPr lang="ru-RU" altLang="ru-RU" dirty="0"/>
            </a:br>
            <a:endParaRPr lang="ru-RU" altLang="ru-RU" dirty="0"/>
          </a:p>
          <a:p>
            <a:pPr eaLnBrk="0" hangingPunct="0"/>
            <a:r>
              <a:rPr lang="ru-RU" altLang="ru-RU" sz="2400" b="1" dirty="0">
                <a:solidFill>
                  <a:srgbClr val="6600FF"/>
                </a:solidFill>
                <a:cs typeface="Times New Roman" pitchFamily="18" charset="0"/>
              </a:rPr>
              <a:t>Очередное     </a:t>
            </a:r>
            <a:r>
              <a:rPr lang="ru-RU" altLang="ru-RU" sz="2400" b="1" dirty="0">
                <a:cs typeface="Times New Roman" pitchFamily="18" charset="0"/>
              </a:rPr>
              <a:t>                </a:t>
            </a:r>
            <a:r>
              <a:rPr lang="ru-RU" altLang="ru-RU" sz="2400" b="1" dirty="0">
                <a:solidFill>
                  <a:srgbClr val="6600FF"/>
                </a:solidFill>
                <a:cs typeface="Times New Roman" pitchFamily="18" charset="0"/>
              </a:rPr>
              <a:t>Супротивное             Мутовчатое</a:t>
            </a:r>
            <a:endParaRPr lang="ru-RU" altLang="ru-RU" sz="2400" b="1" dirty="0">
              <a:solidFill>
                <a:srgbClr val="6600FF"/>
              </a:solidFill>
            </a:endParaRPr>
          </a:p>
          <a:p>
            <a:pPr eaLnBrk="0" hangingPunct="0"/>
            <a:endParaRPr lang="ru-RU" altLang="ru-RU" b="1" dirty="0">
              <a:solidFill>
                <a:srgbClr val="6600FF"/>
              </a:solidFill>
            </a:endParaRPr>
          </a:p>
        </p:txBody>
      </p:sp>
      <p:pic>
        <p:nvPicPr>
          <p:cNvPr id="7179" name="Picture 11" descr="res8E560230-3CFD-4B6B-A6BC-2C3F09134A3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20938"/>
            <a:ext cx="2808288" cy="374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res163FEC9A-4A5F-4CC0-B37C-CFF217B7D64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349500"/>
            <a:ext cx="2638425" cy="403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resEC1E1395-0ACC-4B82-A7DD-796F0D31F7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492375"/>
            <a:ext cx="2343150" cy="381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0" name="Picture 18" descr="tre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5473700" y="0"/>
          <a:ext cx="36703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Bitmap Image" r:id="rId4" imgW="1724266" imgH="2580952" progId="Paint.Picture">
                  <p:embed/>
                </p:oleObj>
              </mc:Choice>
              <mc:Fallback>
                <p:oleObj name="Bitmap Image" r:id="rId4" imgW="1724266" imgH="2580952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3700" y="0"/>
                        <a:ext cx="36703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0" name="Line 8"/>
          <p:cNvSpPr>
            <a:spLocks noChangeShapeType="1"/>
          </p:cNvSpPr>
          <p:nvPr/>
        </p:nvSpPr>
        <p:spPr bwMode="auto">
          <a:xfrm flipV="1">
            <a:off x="4643438" y="3860800"/>
            <a:ext cx="2520950" cy="13684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 flipV="1">
            <a:off x="4643438" y="1484313"/>
            <a:ext cx="1223962" cy="7207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V="1">
            <a:off x="4787900" y="2349500"/>
            <a:ext cx="1944688" cy="10795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492500" y="5300663"/>
            <a:ext cx="1463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>
                <a:solidFill>
                  <a:srgbClr val="FF3300"/>
                </a:solidFill>
              </a:rPr>
              <a:t>Стебель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851275" y="3500438"/>
            <a:ext cx="110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>
                <a:solidFill>
                  <a:srgbClr val="FF3300"/>
                </a:solidFill>
              </a:rPr>
              <a:t>Почки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779838" y="2203450"/>
            <a:ext cx="127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400" b="1">
                <a:solidFill>
                  <a:srgbClr val="FF3300"/>
                </a:solidFill>
              </a:rPr>
              <a:t>Листья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95288" y="476250"/>
            <a:ext cx="495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3600" b="1">
                <a:solidFill>
                  <a:srgbClr val="FF3300"/>
                </a:solidFill>
              </a:rPr>
              <a:t>Строение побега</a:t>
            </a:r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0" y="1997075"/>
            <a:ext cx="3635375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800" b="1">
                <a:solidFill>
                  <a:srgbClr val="FF9900"/>
                </a:solidFill>
              </a:rPr>
              <a:t>Побег – это один из основных органов высших растений. Побег состоит из оси – стебля – и отходящих от него листьев и почек.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 altLang="ru-RU" sz="4000" b="1">
                <a:solidFill>
                  <a:srgbClr val="FF9900"/>
                </a:solidFill>
              </a:rPr>
              <a:t>Строение вегетативной почки</a:t>
            </a:r>
          </a:p>
        </p:txBody>
      </p:sp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0" y="1052513"/>
          <a:ext cx="4824413" cy="532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Bitmap Image" r:id="rId3" imgW="1790476" imgH="1523810" progId="Paint.Picture">
                  <p:embed/>
                </p:oleObj>
              </mc:Choice>
              <mc:Fallback>
                <p:oleObj name="Bitmap Image" r:id="rId3" imgW="1790476" imgH="1523810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052513"/>
                        <a:ext cx="4824413" cy="532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859338" y="1792288"/>
            <a:ext cx="4173537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FF3300"/>
                </a:solidFill>
              </a:rPr>
              <a:t>1- зачаточные листья;</a:t>
            </a:r>
          </a:p>
          <a:p>
            <a:r>
              <a:rPr lang="ru-RU" altLang="ru-RU" sz="2800" b="1">
                <a:solidFill>
                  <a:srgbClr val="FF3300"/>
                </a:solidFill>
              </a:rPr>
              <a:t>2- конус нарастания;</a:t>
            </a:r>
          </a:p>
          <a:p>
            <a:r>
              <a:rPr lang="ru-RU" altLang="ru-RU" sz="2800" b="1">
                <a:solidFill>
                  <a:srgbClr val="FF3300"/>
                </a:solidFill>
              </a:rPr>
              <a:t>3- зачаточные почки;</a:t>
            </a:r>
          </a:p>
          <a:p>
            <a:r>
              <a:rPr lang="ru-RU" altLang="ru-RU" sz="2800" b="1">
                <a:solidFill>
                  <a:srgbClr val="FF3300"/>
                </a:solidFill>
              </a:rPr>
              <a:t>4- зачаточный стебель;</a:t>
            </a:r>
          </a:p>
          <a:p>
            <a:r>
              <a:rPr lang="ru-RU" altLang="ru-RU" sz="2800" b="1">
                <a:solidFill>
                  <a:srgbClr val="FF3300"/>
                </a:solidFill>
              </a:rPr>
              <a:t>5- почечные чешуи.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>
                <a:solidFill>
                  <a:srgbClr val="FF9900"/>
                </a:solidFill>
              </a:rPr>
              <a:t>Строение генеративной (цветочной) почки</a:t>
            </a:r>
            <a:r>
              <a:rPr lang="ru-RU" altLang="ru-RU" sz="4000"/>
              <a:t> </a:t>
            </a:r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>
            <p:ph idx="1"/>
          </p:nvPr>
        </p:nvGraphicFramePr>
        <p:xfrm>
          <a:off x="0" y="1412875"/>
          <a:ext cx="4608513" cy="439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Bitmap Image" r:id="rId3" imgW="1476190" imgH="1561905" progId="Paint.Picture">
                  <p:embed/>
                </p:oleObj>
              </mc:Choice>
              <mc:Fallback>
                <p:oleObj name="Bitmap Image" r:id="rId3" imgW="1476190" imgH="1561905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12875"/>
                        <a:ext cx="4608513" cy="439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4859338" y="1989138"/>
            <a:ext cx="3887787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FF3300"/>
                </a:solidFill>
              </a:rPr>
              <a:t>1- зачаточные листья;</a:t>
            </a:r>
          </a:p>
          <a:p>
            <a:r>
              <a:rPr lang="ru-RU" altLang="ru-RU" sz="2800" b="1">
                <a:solidFill>
                  <a:srgbClr val="FF3300"/>
                </a:solidFill>
              </a:rPr>
              <a:t>2- конус нарастания;</a:t>
            </a:r>
          </a:p>
          <a:p>
            <a:r>
              <a:rPr lang="ru-RU" altLang="ru-RU" sz="2800" b="1">
                <a:solidFill>
                  <a:srgbClr val="FF3300"/>
                </a:solidFill>
              </a:rPr>
              <a:t>3- зачаточные почки;</a:t>
            </a:r>
          </a:p>
          <a:p>
            <a:r>
              <a:rPr lang="ru-RU" altLang="ru-RU" sz="2800" b="1">
                <a:solidFill>
                  <a:srgbClr val="FF3300"/>
                </a:solidFill>
              </a:rPr>
              <a:t>4- зачаточный стебель;</a:t>
            </a:r>
          </a:p>
          <a:p>
            <a:r>
              <a:rPr lang="ru-RU" altLang="ru-RU" sz="2800" b="1">
                <a:solidFill>
                  <a:srgbClr val="FF3300"/>
                </a:solidFill>
              </a:rPr>
              <a:t>5- почечные чешуи;</a:t>
            </a:r>
          </a:p>
          <a:p>
            <a:r>
              <a:rPr lang="ru-RU" altLang="ru-RU" sz="2800" b="1">
                <a:solidFill>
                  <a:srgbClr val="FF3300"/>
                </a:solidFill>
              </a:rPr>
              <a:t>6- зачаточные цветки.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7" name="Picture 15" descr="8190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11188" y="763498"/>
            <a:ext cx="81375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ru-RU" sz="2400" b="1" dirty="0">
                <a:solidFill>
                  <a:srgbClr val="FF9900"/>
                </a:solidFill>
              </a:rPr>
              <a:t>     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Бәбәкнең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оч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бөресен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өзгәндә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бәбәк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ян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ботаклар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чыгарып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тармаклана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,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бу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үсемлекләргә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төрле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формалар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биргәндә</a:t>
            </a:r>
            <a:r>
              <a:rPr lang="ru-RU" altLang="ru-RU" sz="2400" b="1" dirty="0" smtClean="0">
                <a:solidFill>
                  <a:srgbClr val="FF9900"/>
                </a:solidFill>
              </a:rPr>
              <a:t> </a:t>
            </a:r>
            <a:r>
              <a:rPr lang="ru-RU" altLang="ru-RU" sz="2400" b="1" dirty="0" err="1" smtClean="0">
                <a:solidFill>
                  <a:srgbClr val="FF9900"/>
                </a:solidFill>
              </a:rPr>
              <a:t>кулланыла</a:t>
            </a:r>
            <a:endParaRPr lang="ru-RU" altLang="ru-RU" sz="2400" b="1" dirty="0"/>
          </a:p>
        </p:txBody>
      </p:sp>
      <p:pic>
        <p:nvPicPr>
          <p:cNvPr id="13325" name="Picture 13" descr="821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9163"/>
            <a:ext cx="5097463" cy="3398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82108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500438"/>
            <a:ext cx="4067175" cy="335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13316" name="DefaultOcx" r:id="rId2" imgW="914400" imgH="228600"/>
        </mc:Choice>
        <mc:Fallback>
          <p:control name="DefaultOcx" r:id="rId2" imgW="914400" imgH="228600">
            <p:pic>
              <p:nvPicPr>
                <p:cNvPr id="0" name="DefaultOcx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4171950" y="3108325"/>
                  <a:ext cx="914400" cy="2286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18a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err="1" smtClean="0">
                <a:solidFill>
                  <a:srgbClr val="FF9900"/>
                </a:solidFill>
              </a:rPr>
              <a:t>Ныгыту</a:t>
            </a:r>
            <a:r>
              <a:rPr lang="ru-RU" altLang="ru-RU" b="1" dirty="0" smtClean="0">
                <a:solidFill>
                  <a:srgbClr val="FF9900"/>
                </a:solidFill>
              </a:rPr>
              <a:t> </a:t>
            </a:r>
            <a:r>
              <a:rPr lang="ru-RU" altLang="ru-RU" b="1" dirty="0" err="1" smtClean="0">
                <a:solidFill>
                  <a:srgbClr val="FF9900"/>
                </a:solidFill>
              </a:rPr>
              <a:t>өчен</a:t>
            </a:r>
            <a:r>
              <a:rPr lang="ru-RU" altLang="ru-RU" b="1" dirty="0" smtClean="0">
                <a:solidFill>
                  <a:srgbClr val="FF9900"/>
                </a:solidFill>
              </a:rPr>
              <a:t> </a:t>
            </a:r>
            <a:r>
              <a:rPr lang="ru-RU" altLang="ru-RU" b="1" dirty="0" err="1" smtClean="0">
                <a:solidFill>
                  <a:srgbClr val="FF9900"/>
                </a:solidFill>
              </a:rPr>
              <a:t>сораулар</a:t>
            </a:r>
            <a:endParaRPr lang="ru-RU" altLang="ru-RU" b="1" dirty="0">
              <a:solidFill>
                <a:srgbClr val="FF990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altLang="ru-RU" sz="2800" b="1" dirty="0" err="1" smtClean="0">
                <a:solidFill>
                  <a:srgbClr val="FFFF00"/>
                </a:solidFill>
              </a:rPr>
              <a:t>Нәрсә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ул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бәбәк</a:t>
            </a:r>
            <a:r>
              <a:rPr lang="ru-RU" altLang="ru-RU" sz="2800" b="1" dirty="0">
                <a:solidFill>
                  <a:srgbClr val="FFFF00"/>
                </a:solidFill>
              </a:rPr>
              <a:t>?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Ул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нинди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өлешләрдән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тора? </a:t>
            </a:r>
            <a:endParaRPr lang="ru-RU" altLang="ru-RU" sz="2800" b="1" dirty="0">
              <a:solidFill>
                <a:srgbClr val="FFFF00"/>
              </a:solidFill>
            </a:endParaRPr>
          </a:p>
          <a:p>
            <a:pPr marL="609600" indent="-609600">
              <a:buFontTx/>
              <a:buAutoNum type="arabicPeriod"/>
            </a:pPr>
            <a:r>
              <a:rPr lang="ru-RU" altLang="ru-RU" sz="2800" b="1" dirty="0" err="1" smtClean="0">
                <a:solidFill>
                  <a:srgbClr val="FFFF00"/>
                </a:solidFill>
              </a:rPr>
              <a:t>Яфрак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урнашуның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нинди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төрләрен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белдегез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?</a:t>
            </a:r>
            <a:endParaRPr lang="ru-RU" altLang="ru-RU" sz="2800" b="1" dirty="0">
              <a:solidFill>
                <a:srgbClr val="FFFF00"/>
              </a:solidFill>
            </a:endParaRPr>
          </a:p>
          <a:p>
            <a:pPr marL="609600" indent="-609600">
              <a:buFontTx/>
              <a:buAutoNum type="arabicPeriod"/>
            </a:pPr>
            <a:r>
              <a:rPr lang="ru-RU" altLang="ru-RU" sz="2800" b="1" dirty="0" err="1" smtClean="0">
                <a:solidFill>
                  <a:srgbClr val="FFFF00"/>
                </a:solidFill>
              </a:rPr>
              <a:t>Нәрсә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ул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бөре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?</a:t>
            </a:r>
            <a:endParaRPr lang="ru-RU" altLang="ru-RU" sz="2800" b="1" dirty="0">
              <a:solidFill>
                <a:srgbClr val="FFFF00"/>
              </a:solidFill>
            </a:endParaRPr>
          </a:p>
          <a:p>
            <a:pPr marL="609600" indent="-609600">
              <a:buFontTx/>
              <a:buAutoNum type="arabicPeriod"/>
            </a:pPr>
            <a:r>
              <a:rPr lang="ru-RU" altLang="ru-RU" sz="2800" b="1" dirty="0" err="1" smtClean="0">
                <a:solidFill>
                  <a:srgbClr val="FFFF00"/>
                </a:solidFill>
              </a:rPr>
              <a:t>Бөрене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ничек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аерырга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 </a:t>
            </a:r>
            <a:r>
              <a:rPr lang="ru-RU" altLang="ru-RU" sz="2800" b="1" dirty="0" err="1" smtClean="0">
                <a:solidFill>
                  <a:srgbClr val="FFFF00"/>
                </a:solidFill>
              </a:rPr>
              <a:t>була</a:t>
            </a:r>
            <a:r>
              <a:rPr lang="ru-RU" altLang="ru-RU" sz="2800" b="1" dirty="0" smtClean="0">
                <a:solidFill>
                  <a:srgbClr val="FFFF00"/>
                </a:solidFill>
              </a:rPr>
              <a:t>?</a:t>
            </a:r>
            <a:endParaRPr lang="ru-RU" alt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143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Оформление по умолчанию</vt:lpstr>
      <vt:lpstr>Bitmap Image</vt:lpstr>
      <vt:lpstr>Презентация PowerPoint</vt:lpstr>
      <vt:lpstr>Дәреснең максаты</vt:lpstr>
      <vt:lpstr>Презентация PowerPoint</vt:lpstr>
      <vt:lpstr>Презентация PowerPoint</vt:lpstr>
      <vt:lpstr>Презентация PowerPoint</vt:lpstr>
      <vt:lpstr>Строение вегетативной почки</vt:lpstr>
      <vt:lpstr>Строение генеративной (цветочной) почки </vt:lpstr>
      <vt:lpstr>Презентация PowerPoint</vt:lpstr>
      <vt:lpstr>Ныгыту өчен сораулар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биологии в 6 классе</dc:title>
  <dc:creator>Andrey</dc:creator>
  <cp:lastModifiedBy>Райля</cp:lastModifiedBy>
  <cp:revision>14</cp:revision>
  <dcterms:created xsi:type="dcterms:W3CDTF">2006-11-22T17:45:24Z</dcterms:created>
  <dcterms:modified xsi:type="dcterms:W3CDTF">2015-12-16T08:39:33Z</dcterms:modified>
</cp:coreProperties>
</file>